
<file path=[Content_Types].xml><?xml version="1.0" encoding="utf-8"?>
<Types xmlns="http://schemas.openxmlformats.org/package/2006/content-types">
  <Default Extension="xml" ContentType="application/xml"/>
  <Default Extension="mov" ContentType="video/quicktime"/>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17"/>
  </p:notesMasterIdLst>
  <p:sldIdLst>
    <p:sldId id="256" r:id="rId2"/>
    <p:sldId id="257" r:id="rId3"/>
    <p:sldId id="258" r:id="rId4"/>
    <p:sldId id="259" r:id="rId5"/>
    <p:sldId id="264" r:id="rId6"/>
    <p:sldId id="265" r:id="rId7"/>
    <p:sldId id="267" r:id="rId8"/>
    <p:sldId id="268" r:id="rId9"/>
    <p:sldId id="269" r:id="rId10"/>
    <p:sldId id="270" r:id="rId11"/>
    <p:sldId id="271" r:id="rId12"/>
    <p:sldId id="272" r:id="rId13"/>
    <p:sldId id="273" r:id="rId14"/>
    <p:sldId id="274" r:id="rId15"/>
    <p:sldId id="275"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59" d="100"/>
          <a:sy n="159" d="100"/>
        </p:scale>
        <p:origin x="728" y="184"/>
      </p:cViewPr>
      <p:guideLst/>
    </p:cSldViewPr>
  </p:slideViewPr>
  <p:notesTextViewPr>
    <p:cViewPr>
      <p:scale>
        <a:sx n="1" d="1"/>
        <a:sy n="1" d="1"/>
      </p:scale>
      <p:origin x="0" y="-256"/>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2" name="Shape 15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(Feel free to change the priorities or add more. I changed refugee patterns because I was not sure if the meaning would be intuitive for the audience)</a:t>
            </a:r>
          </a:p>
          <a:p>
            <a:pPr lvl="0">
              <a:spcBef>
                <a:spcPts val="0"/>
              </a:spcBef>
              <a:buNone/>
            </a:pPr>
            <a:r>
              <a:rPr lang="en"/>
              <a:t>From 1 being the highest priority to the last number being the lowest priority. We want to get everything on this list done, but we might not have the time or the technical know how. The higher it is on the list, the more likely it is to be done.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Feel Free to edit this and add in your data set(s) and techniques, I just thought an intro slide would be a good addition.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Note about Scientific Notation: 3e+06 = 3 million, 8e+05 = 8 hundred thousand. </a:t>
            </a:r>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Note: the average amount of asylum seekers goes up by year as compared to the average amount of refugees in the previous slide </a:t>
            </a:r>
          </a:p>
          <a:p>
            <a:pPr lvl="0" rtl="0">
              <a:spcBef>
                <a:spcPts val="0"/>
              </a:spcBef>
              <a:buNone/>
            </a:pPr>
            <a:r>
              <a:rPr lang="en"/>
              <a:t>It is also interesting that the Countries that are reporting the highest number of asylum seekers happen to border those Countries with the highest refugee populations.  This trend is actual fairly intuitive, but the perception in western countries tends to be that most refugees seek asylum in Europe of the US, which is simply not true even as Germany comes in at number 5 (814,000) and the U.S. at number 8 (443,000).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dirty="0"/>
              <a:t>This is a video of the world refugee population by country of origin from 1990 to 2016 as represented in a choropleth with a dynamic slide bar animation. </a:t>
            </a:r>
          </a:p>
          <a:p>
            <a:pPr lvl="0">
              <a:spcBef>
                <a:spcPts val="0"/>
              </a:spcBef>
              <a:buNone/>
            </a:pPr>
            <a:r>
              <a:rPr lang="en" dirty="0"/>
              <a:t>Note: 	Speed up the video to 2x </a:t>
            </a:r>
          </a:p>
          <a:p>
            <a:pPr lvl="0">
              <a:spcBef>
                <a:spcPts val="0"/>
              </a:spcBef>
              <a:buNone/>
            </a:pPr>
            <a:r>
              <a:rPr lang="en" dirty="0"/>
              <a:t>	The black areas are countries that we don’t have any data from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solidFill>
                  <a:schemeClr val="dk1"/>
                </a:solidFill>
              </a:rPr>
              <a:t>This is a video of the world refugee population by country of asylum from 1990 to 2016 as represented in a choropleth with a dynamic slide bar animation. </a:t>
            </a:r>
          </a:p>
          <a:p>
            <a:pPr lvl="0">
              <a:spcBef>
                <a:spcPts val="0"/>
              </a:spcBef>
              <a:buClr>
                <a:schemeClr val="dk1"/>
              </a:buClr>
              <a:buSzPct val="100000"/>
              <a:buFont typeface="Arial"/>
              <a:buNone/>
            </a:pPr>
            <a:r>
              <a:rPr lang="en" dirty="0">
                <a:solidFill>
                  <a:schemeClr val="dk1"/>
                </a:solidFill>
              </a:rPr>
              <a:t>Note:	Speed up the video to 2x </a:t>
            </a:r>
          </a:p>
          <a:p>
            <a:pPr lvl="0">
              <a:spcBef>
                <a:spcPts val="0"/>
              </a:spcBef>
              <a:buClr>
                <a:schemeClr val="dk1"/>
              </a:buClr>
              <a:buSzPct val="100000"/>
              <a:buFont typeface="Arial"/>
              <a:buNone/>
            </a:pPr>
            <a:r>
              <a:rPr lang="en" dirty="0">
                <a:solidFill>
                  <a:schemeClr val="dk1"/>
                </a:solidFill>
              </a:rPr>
              <a:t>	The black areas are countries that we don’t have any data for </a:t>
            </a:r>
          </a:p>
          <a:p>
            <a:pPr lvl="0">
              <a:spcBef>
                <a:spcPts val="0"/>
              </a:spcBef>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Clr>
                <a:schemeClr val="dk1"/>
              </a:buClr>
              <a:buSzPct val="100000"/>
              <a:buFont typeface="Arial"/>
              <a:buNone/>
            </a:pPr>
            <a:r>
              <a:rPr lang="en">
                <a:solidFill>
                  <a:schemeClr val="dk1"/>
                </a:solidFill>
              </a:rPr>
              <a:t>Advantage: Able to see all years of one country at once</a:t>
            </a:r>
          </a:p>
          <a:p>
            <a:pPr lvl="0">
              <a:spcBef>
                <a:spcPts val="0"/>
              </a:spcBef>
              <a:buClr>
                <a:schemeClr val="dk1"/>
              </a:buClr>
              <a:buSzPct val="100000"/>
              <a:buFont typeface="Arial"/>
              <a:buNone/>
            </a:pPr>
            <a:r>
              <a:rPr lang="en">
                <a:solidFill>
                  <a:schemeClr val="dk1"/>
                </a:solidFill>
              </a:rPr>
              <a:t>Disadvantage: you only see two factors and it would take forever to compare them all by typing in each country as input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1" name="Shape 11"/>
          <p:cNvSpPr txBox="1">
            <a:spLocks noGrp="1"/>
          </p:cNvSpPr>
          <p:nvPr>
            <p:ph type="ctrTitle"/>
          </p:nvPr>
        </p:nvSpPr>
        <p:spPr>
          <a:xfrm>
            <a:off x="485875" y="264475"/>
            <a:ext cx="8183700" cy="1473600"/>
          </a:xfrm>
          <a:prstGeom prst="rect">
            <a:avLst/>
          </a:prstGeom>
        </p:spPr>
        <p:txBody>
          <a:bodyPr wrap="square" lIns="91425" tIns="91425" rIns="91425" bIns="91425" anchor="b"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2" name="Shape 12"/>
          <p:cNvSpPr txBox="1">
            <a:spLocks noGrp="1"/>
          </p:cNvSpPr>
          <p:nvPr>
            <p:ph type="subTitle" idx="1"/>
          </p:nvPr>
        </p:nvSpPr>
        <p:spPr>
          <a:xfrm>
            <a:off x="485875" y="1738075"/>
            <a:ext cx="8183700" cy="8610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2400"/>
            </a:lvl1pPr>
            <a:lvl2pPr lvl="1">
              <a:lnSpc>
                <a:spcPct val="100000"/>
              </a:lnSpc>
              <a:spcBef>
                <a:spcPts val="0"/>
              </a:spcBef>
              <a:spcAft>
                <a:spcPts val="0"/>
              </a:spcAft>
              <a:buSzPct val="100000"/>
              <a:buNone/>
              <a:defRPr sz="2400"/>
            </a:lvl2pPr>
            <a:lvl3pPr lvl="2">
              <a:lnSpc>
                <a:spcPct val="100000"/>
              </a:lnSpc>
              <a:spcBef>
                <a:spcPts val="0"/>
              </a:spcBef>
              <a:spcAft>
                <a:spcPts val="0"/>
              </a:spcAft>
              <a:buSzPct val="100000"/>
              <a:buNone/>
              <a:defRPr sz="2400"/>
            </a:lvl3pPr>
            <a:lvl4pPr lvl="3">
              <a:lnSpc>
                <a:spcPct val="100000"/>
              </a:lnSpc>
              <a:spcBef>
                <a:spcPts val="0"/>
              </a:spcBef>
              <a:spcAft>
                <a:spcPts val="0"/>
              </a:spcAft>
              <a:buSzPct val="100000"/>
              <a:buNone/>
              <a:defRPr sz="2400"/>
            </a:lvl4pPr>
            <a:lvl5pPr lvl="4">
              <a:lnSpc>
                <a:spcPct val="100000"/>
              </a:lnSpc>
              <a:spcBef>
                <a:spcPts val="0"/>
              </a:spcBef>
              <a:spcAft>
                <a:spcPts val="0"/>
              </a:spcAft>
              <a:buSzPct val="100000"/>
              <a:buNone/>
              <a:defRPr sz="2400"/>
            </a:lvl5pPr>
            <a:lvl6pPr lvl="5">
              <a:lnSpc>
                <a:spcPct val="100000"/>
              </a:lnSpc>
              <a:spcBef>
                <a:spcPts val="0"/>
              </a:spcBef>
              <a:spcAft>
                <a:spcPts val="0"/>
              </a:spcAft>
              <a:buSzPct val="100000"/>
              <a:buNone/>
              <a:defRPr sz="2400"/>
            </a:lvl6pPr>
            <a:lvl7pPr lvl="6">
              <a:lnSpc>
                <a:spcPct val="100000"/>
              </a:lnSpc>
              <a:spcBef>
                <a:spcPts val="0"/>
              </a:spcBef>
              <a:spcAft>
                <a:spcPts val="0"/>
              </a:spcAft>
              <a:buSzPct val="100000"/>
              <a:buNone/>
              <a:defRPr sz="2400"/>
            </a:lvl7pPr>
            <a:lvl8pPr lvl="7">
              <a:lnSpc>
                <a:spcPct val="100000"/>
              </a:lnSpc>
              <a:spcBef>
                <a:spcPts val="0"/>
              </a:spcBef>
              <a:spcAft>
                <a:spcPts val="0"/>
              </a:spcAft>
              <a:buSzPct val="100000"/>
              <a:buNone/>
              <a:defRPr sz="2400"/>
            </a:lvl8pPr>
            <a:lvl9pPr lvl="8">
              <a:lnSpc>
                <a:spcPct val="100000"/>
              </a:lnSpc>
              <a:spcBef>
                <a:spcPts val="0"/>
              </a:spcBef>
              <a:spcAft>
                <a:spcPts val="0"/>
              </a:spcAft>
              <a:buSzPct val="100000"/>
              <a:buNone/>
              <a:defRPr sz="2400"/>
            </a:lvl9pPr>
          </a:lstStyle>
          <a:p>
            <a:endParaRPr/>
          </a:p>
        </p:txBody>
      </p:sp>
      <p:sp>
        <p:nvSpPr>
          <p:cNvPr id="13" name="Shape 1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7"/>
        <p:cNvGrpSpPr/>
        <p:nvPr/>
      </p:nvGrpSpPr>
      <p:grpSpPr>
        <a:xfrm>
          <a:off x="0" y="0"/>
          <a:ext cx="0" cy="0"/>
          <a:chOff x="0" y="0"/>
          <a:chExt cx="0" cy="0"/>
        </a:xfrm>
      </p:grpSpPr>
      <p:sp>
        <p:nvSpPr>
          <p:cNvPr id="48" name="Shape 48"/>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49" name="Shape 49"/>
          <p:cNvSpPr txBox="1">
            <a:spLocks noGrp="1"/>
          </p:cNvSpPr>
          <p:nvPr>
            <p:ph type="title"/>
          </p:nvPr>
        </p:nvSpPr>
        <p:spPr>
          <a:xfrm>
            <a:off x="311700" y="743001"/>
            <a:ext cx="8520600" cy="2006400"/>
          </a:xfrm>
          <a:prstGeom prst="rect">
            <a:avLst/>
          </a:prstGeom>
        </p:spPr>
        <p:txBody>
          <a:bodyPr wrap="square" lIns="91425" tIns="91425" rIns="91425" bIns="91425" anchor="b" anchorCtr="0"/>
          <a:lstStyle>
            <a:lvl1pPr lvl="0" algn="ctr">
              <a:spcBef>
                <a:spcPts val="0"/>
              </a:spcBef>
              <a:buSzPct val="100000"/>
              <a:buFont typeface="Source Sans Pro"/>
              <a:defRPr sz="12000">
                <a:latin typeface="Source Sans Pro"/>
                <a:ea typeface="Source Sans Pro"/>
                <a:cs typeface="Source Sans Pro"/>
                <a:sym typeface="Source Sans Pro"/>
              </a:defRPr>
            </a:lvl1pPr>
            <a:lvl2pPr lvl="1" algn="ctr">
              <a:spcBef>
                <a:spcPts val="0"/>
              </a:spcBef>
              <a:buSzPct val="100000"/>
              <a:buFont typeface="Source Sans Pro"/>
              <a:defRPr sz="12000">
                <a:latin typeface="Source Sans Pro"/>
                <a:ea typeface="Source Sans Pro"/>
                <a:cs typeface="Source Sans Pro"/>
                <a:sym typeface="Source Sans Pro"/>
              </a:defRPr>
            </a:lvl2pPr>
            <a:lvl3pPr lvl="2" algn="ctr">
              <a:spcBef>
                <a:spcPts val="0"/>
              </a:spcBef>
              <a:buSzPct val="100000"/>
              <a:buFont typeface="Source Sans Pro"/>
              <a:defRPr sz="12000">
                <a:latin typeface="Source Sans Pro"/>
                <a:ea typeface="Source Sans Pro"/>
                <a:cs typeface="Source Sans Pro"/>
                <a:sym typeface="Source Sans Pro"/>
              </a:defRPr>
            </a:lvl3pPr>
            <a:lvl4pPr lvl="3" algn="ctr">
              <a:spcBef>
                <a:spcPts val="0"/>
              </a:spcBef>
              <a:buSzPct val="100000"/>
              <a:buFont typeface="Source Sans Pro"/>
              <a:defRPr sz="12000">
                <a:latin typeface="Source Sans Pro"/>
                <a:ea typeface="Source Sans Pro"/>
                <a:cs typeface="Source Sans Pro"/>
                <a:sym typeface="Source Sans Pro"/>
              </a:defRPr>
            </a:lvl4pPr>
            <a:lvl5pPr lvl="4" algn="ctr">
              <a:spcBef>
                <a:spcPts val="0"/>
              </a:spcBef>
              <a:buSzPct val="100000"/>
              <a:buFont typeface="Source Sans Pro"/>
              <a:defRPr sz="12000">
                <a:latin typeface="Source Sans Pro"/>
                <a:ea typeface="Source Sans Pro"/>
                <a:cs typeface="Source Sans Pro"/>
                <a:sym typeface="Source Sans Pro"/>
              </a:defRPr>
            </a:lvl5pPr>
            <a:lvl6pPr lvl="5" algn="ctr">
              <a:spcBef>
                <a:spcPts val="0"/>
              </a:spcBef>
              <a:buSzPct val="100000"/>
              <a:buFont typeface="Source Sans Pro"/>
              <a:defRPr sz="12000">
                <a:latin typeface="Source Sans Pro"/>
                <a:ea typeface="Source Sans Pro"/>
                <a:cs typeface="Source Sans Pro"/>
                <a:sym typeface="Source Sans Pro"/>
              </a:defRPr>
            </a:lvl6pPr>
            <a:lvl7pPr lvl="6" algn="ctr">
              <a:spcBef>
                <a:spcPts val="0"/>
              </a:spcBef>
              <a:buSzPct val="100000"/>
              <a:buFont typeface="Source Sans Pro"/>
              <a:defRPr sz="12000">
                <a:latin typeface="Source Sans Pro"/>
                <a:ea typeface="Source Sans Pro"/>
                <a:cs typeface="Source Sans Pro"/>
                <a:sym typeface="Source Sans Pro"/>
              </a:defRPr>
            </a:lvl7pPr>
            <a:lvl8pPr lvl="7" algn="ctr">
              <a:spcBef>
                <a:spcPts val="0"/>
              </a:spcBef>
              <a:buSzPct val="100000"/>
              <a:buFont typeface="Source Sans Pro"/>
              <a:defRPr sz="12000">
                <a:latin typeface="Source Sans Pro"/>
                <a:ea typeface="Source Sans Pro"/>
                <a:cs typeface="Source Sans Pro"/>
                <a:sym typeface="Source Sans Pro"/>
              </a:defRPr>
            </a:lvl8pPr>
            <a:lvl9pPr lvl="8" algn="ctr">
              <a:spcBef>
                <a:spcPts val="0"/>
              </a:spcBef>
              <a:buSzPct val="100000"/>
              <a:buFont typeface="Source Sans Pro"/>
              <a:defRPr sz="12000">
                <a:latin typeface="Source Sans Pro"/>
                <a:ea typeface="Source Sans Pro"/>
                <a:cs typeface="Source Sans Pro"/>
                <a:sym typeface="Source Sans Pro"/>
              </a:defRPr>
            </a:lvl9pPr>
          </a:lstStyle>
          <a:p>
            <a:endParaRPr/>
          </a:p>
        </p:txBody>
      </p:sp>
      <p:sp>
        <p:nvSpPr>
          <p:cNvPr id="50" name="Shape 50"/>
          <p:cNvSpPr txBox="1">
            <a:spLocks noGrp="1"/>
          </p:cNvSpPr>
          <p:nvPr>
            <p:ph type="body" idx="1"/>
          </p:nvPr>
        </p:nvSpPr>
        <p:spPr>
          <a:xfrm>
            <a:off x="311700" y="2845182"/>
            <a:ext cx="8520600" cy="1300800"/>
          </a:xfrm>
          <a:prstGeom prst="rect">
            <a:avLst/>
          </a:prstGeom>
        </p:spPr>
        <p:txBody>
          <a:bodyPr wrap="square" lIns="91425" tIns="91425" rIns="91425" bIns="91425" anchor="t" anchorCtr="0"/>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bg>
      <p:bgPr>
        <a:solidFill>
          <a:srgbClr val="FFFFFF"/>
        </a:solidFill>
        <a:effectLst/>
      </p:bgPr>
    </p:bg>
    <p:spTree>
      <p:nvGrpSpPr>
        <p:cNvPr id="1" name="Shape 54"/>
        <p:cNvGrpSpPr/>
        <p:nvPr/>
      </p:nvGrpSpPr>
      <p:grpSpPr>
        <a:xfrm>
          <a:off x="0" y="0"/>
          <a:ext cx="0" cy="0"/>
          <a:chOff x="0" y="0"/>
          <a:chExt cx="0" cy="0"/>
        </a:xfrm>
      </p:grpSpPr>
      <p:sp>
        <p:nvSpPr>
          <p:cNvPr id="55" name="Shape 55"/>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56" name="Shape 56"/>
          <p:cNvSpPr/>
          <p:nvPr/>
        </p:nvSpPr>
        <p:spPr>
          <a:xfrm rot="10800000">
            <a:off x="348325" y="150"/>
            <a:ext cx="7153800" cy="5143500"/>
          </a:xfrm>
          <a:prstGeom prst="parallelogram">
            <a:avLst>
              <a:gd name="adj" fmla="val 25000"/>
            </a:avLst>
          </a:prstGeom>
          <a:solidFill>
            <a:srgbClr val="E7E6E6"/>
          </a:solidFill>
          <a:ln>
            <a:noFill/>
          </a:ln>
        </p:spPr>
        <p:txBody>
          <a:bodyPr wrap="square" lIns="91425" tIns="45700" rIns="91425" bIns="45700" anchor="ctr" anchorCtr="0">
            <a:noAutofit/>
          </a:bodyPr>
          <a:lstStyle/>
          <a:p>
            <a:pPr lvl="0">
              <a:spcBef>
                <a:spcPts val="0"/>
              </a:spcBef>
              <a:buNone/>
            </a:pPr>
            <a:endParaRPr/>
          </a:p>
        </p:txBody>
      </p:sp>
      <p:sp>
        <p:nvSpPr>
          <p:cNvPr id="57" name="Shape 57"/>
          <p:cNvSpPr/>
          <p:nvPr/>
        </p:nvSpPr>
        <p:spPr>
          <a:xfrm rot="10800000">
            <a:off x="11" y="25"/>
            <a:ext cx="7153800" cy="5143500"/>
          </a:xfrm>
          <a:prstGeom prst="parallelogram">
            <a:avLst>
              <a:gd name="adj" fmla="val 25000"/>
            </a:avLst>
          </a:prstGeom>
          <a:solidFill>
            <a:srgbClr val="40546A"/>
          </a:solidFill>
          <a:ln>
            <a:noFill/>
          </a:ln>
        </p:spPr>
        <p:txBody>
          <a:bodyPr wrap="square" lIns="91425" tIns="45700" rIns="91425" bIns="45700" anchor="ctr" anchorCtr="0">
            <a:noAutofit/>
          </a:bodyPr>
          <a:lstStyle/>
          <a:p>
            <a:pPr lvl="0">
              <a:spcBef>
                <a:spcPts val="0"/>
              </a:spcBef>
              <a:buNone/>
            </a:pPr>
            <a:endParaRPr/>
          </a:p>
        </p:txBody>
      </p:sp>
      <p:sp>
        <p:nvSpPr>
          <p:cNvPr id="58" name="Shape 58"/>
          <p:cNvSpPr/>
          <p:nvPr/>
        </p:nvSpPr>
        <p:spPr>
          <a:xfrm rot="10800000" flipH="1">
            <a:off x="0" y="25"/>
            <a:ext cx="2349600" cy="5143500"/>
          </a:xfrm>
          <a:prstGeom prst="rtTriangle">
            <a:avLst/>
          </a:prstGeom>
          <a:solidFill>
            <a:srgbClr val="40546A"/>
          </a:solidFill>
          <a:ln>
            <a:noFill/>
          </a:ln>
        </p:spPr>
        <p:txBody>
          <a:bodyPr wrap="square" lIns="91425" tIns="91425" rIns="91425" bIns="91425" anchor="ctr" anchorCtr="0">
            <a:noAutofit/>
          </a:bodyPr>
          <a:lstStyle/>
          <a:p>
            <a:pPr lvl="0">
              <a:spcBef>
                <a:spcPts val="0"/>
              </a:spcBef>
              <a:buNone/>
            </a:pPr>
            <a:endParaRPr/>
          </a:p>
        </p:txBody>
      </p:sp>
      <p:sp>
        <p:nvSpPr>
          <p:cNvPr id="59" name="Shape 59"/>
          <p:cNvSpPr/>
          <p:nvPr/>
        </p:nvSpPr>
        <p:spPr>
          <a:xfrm>
            <a:off x="595774" y="2577426"/>
            <a:ext cx="27600" cy="19614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0" name="Shape 60"/>
          <p:cNvSpPr txBox="1">
            <a:spLocks noGrp="1"/>
          </p:cNvSpPr>
          <p:nvPr>
            <p:ph type="ctrTitle"/>
          </p:nvPr>
        </p:nvSpPr>
        <p:spPr>
          <a:xfrm>
            <a:off x="751200" y="2577425"/>
            <a:ext cx="5053500" cy="1346400"/>
          </a:xfrm>
          <a:prstGeom prst="rect">
            <a:avLst/>
          </a:prstGeom>
          <a:noFill/>
        </p:spPr>
        <p:txBody>
          <a:bodyPr wrap="square" lIns="91425" tIns="91425" rIns="91425" bIns="91425" anchor="b" anchorCtr="0"/>
          <a:lstStyle>
            <a:lvl1pPr lvl="0" algn="l" rtl="0">
              <a:lnSpc>
                <a:spcPct val="100000"/>
              </a:lnSpc>
              <a:spcBef>
                <a:spcPts val="0"/>
              </a:spcBef>
              <a:spcAft>
                <a:spcPts val="0"/>
              </a:spcAft>
              <a:buClr>
                <a:srgbClr val="FFFFFF"/>
              </a:buClr>
              <a:buSzPct val="100000"/>
              <a:buNone/>
              <a:defRPr sz="3600" b="1">
                <a:solidFill>
                  <a:srgbClr val="FFFFFF"/>
                </a:solidFill>
              </a:defRPr>
            </a:lvl1pPr>
            <a:lvl2pPr lvl="1" algn="l" rtl="0">
              <a:lnSpc>
                <a:spcPct val="100000"/>
              </a:lnSpc>
              <a:spcBef>
                <a:spcPts val="0"/>
              </a:spcBef>
              <a:spcAft>
                <a:spcPts val="0"/>
              </a:spcAft>
              <a:buClr>
                <a:srgbClr val="FFFFFF"/>
              </a:buClr>
              <a:buSzPct val="100000"/>
              <a:buNone/>
              <a:defRPr sz="3600" b="1">
                <a:solidFill>
                  <a:srgbClr val="FFFFFF"/>
                </a:solidFill>
              </a:defRPr>
            </a:lvl2pPr>
            <a:lvl3pPr lvl="2" algn="l" rtl="0">
              <a:lnSpc>
                <a:spcPct val="100000"/>
              </a:lnSpc>
              <a:spcBef>
                <a:spcPts val="0"/>
              </a:spcBef>
              <a:spcAft>
                <a:spcPts val="0"/>
              </a:spcAft>
              <a:buClr>
                <a:srgbClr val="FFFFFF"/>
              </a:buClr>
              <a:buSzPct val="100000"/>
              <a:buNone/>
              <a:defRPr sz="3600" b="1">
                <a:solidFill>
                  <a:srgbClr val="FFFFFF"/>
                </a:solidFill>
              </a:defRPr>
            </a:lvl3pPr>
            <a:lvl4pPr lvl="3" algn="l" rtl="0">
              <a:lnSpc>
                <a:spcPct val="100000"/>
              </a:lnSpc>
              <a:spcBef>
                <a:spcPts val="0"/>
              </a:spcBef>
              <a:spcAft>
                <a:spcPts val="0"/>
              </a:spcAft>
              <a:buClr>
                <a:srgbClr val="FFFFFF"/>
              </a:buClr>
              <a:buSzPct val="100000"/>
              <a:buNone/>
              <a:defRPr sz="3600" b="1">
                <a:solidFill>
                  <a:srgbClr val="FFFFFF"/>
                </a:solidFill>
              </a:defRPr>
            </a:lvl4pPr>
            <a:lvl5pPr lvl="4" algn="l" rtl="0">
              <a:lnSpc>
                <a:spcPct val="100000"/>
              </a:lnSpc>
              <a:spcBef>
                <a:spcPts val="0"/>
              </a:spcBef>
              <a:spcAft>
                <a:spcPts val="0"/>
              </a:spcAft>
              <a:buClr>
                <a:srgbClr val="FFFFFF"/>
              </a:buClr>
              <a:buSzPct val="100000"/>
              <a:buNone/>
              <a:defRPr sz="3600" b="1">
                <a:solidFill>
                  <a:srgbClr val="FFFFFF"/>
                </a:solidFill>
              </a:defRPr>
            </a:lvl5pPr>
            <a:lvl6pPr lvl="5" algn="l" rtl="0">
              <a:lnSpc>
                <a:spcPct val="100000"/>
              </a:lnSpc>
              <a:spcBef>
                <a:spcPts val="0"/>
              </a:spcBef>
              <a:spcAft>
                <a:spcPts val="0"/>
              </a:spcAft>
              <a:buClr>
                <a:srgbClr val="FFFFFF"/>
              </a:buClr>
              <a:buSzPct val="100000"/>
              <a:buNone/>
              <a:defRPr sz="3600" b="1">
                <a:solidFill>
                  <a:srgbClr val="FFFFFF"/>
                </a:solidFill>
              </a:defRPr>
            </a:lvl6pPr>
            <a:lvl7pPr lvl="6" algn="l" rtl="0">
              <a:lnSpc>
                <a:spcPct val="100000"/>
              </a:lnSpc>
              <a:spcBef>
                <a:spcPts val="0"/>
              </a:spcBef>
              <a:spcAft>
                <a:spcPts val="0"/>
              </a:spcAft>
              <a:buClr>
                <a:srgbClr val="FFFFFF"/>
              </a:buClr>
              <a:buSzPct val="100000"/>
              <a:buNone/>
              <a:defRPr sz="3600" b="1">
                <a:solidFill>
                  <a:srgbClr val="FFFFFF"/>
                </a:solidFill>
              </a:defRPr>
            </a:lvl7pPr>
            <a:lvl8pPr lvl="7" algn="l" rtl="0">
              <a:lnSpc>
                <a:spcPct val="100000"/>
              </a:lnSpc>
              <a:spcBef>
                <a:spcPts val="0"/>
              </a:spcBef>
              <a:spcAft>
                <a:spcPts val="0"/>
              </a:spcAft>
              <a:buClr>
                <a:srgbClr val="FFFFFF"/>
              </a:buClr>
              <a:buSzPct val="100000"/>
              <a:buNone/>
              <a:defRPr sz="3600" b="1">
                <a:solidFill>
                  <a:srgbClr val="FFFFFF"/>
                </a:solidFill>
              </a:defRPr>
            </a:lvl8pPr>
            <a:lvl9pPr lvl="8" algn="l" rtl="0">
              <a:lnSpc>
                <a:spcPct val="100000"/>
              </a:lnSpc>
              <a:spcBef>
                <a:spcPts val="0"/>
              </a:spcBef>
              <a:spcAft>
                <a:spcPts val="0"/>
              </a:spcAft>
              <a:buClr>
                <a:srgbClr val="FFFFFF"/>
              </a:buClr>
              <a:buSzPct val="100000"/>
              <a:buNone/>
              <a:defRPr sz="3600" b="1">
                <a:solidFill>
                  <a:srgbClr val="FFFFFF"/>
                </a:solidFill>
              </a:defRPr>
            </a:lvl9pPr>
          </a:lstStyle>
          <a:p>
            <a:endParaRPr/>
          </a:p>
        </p:txBody>
      </p:sp>
      <p:sp>
        <p:nvSpPr>
          <p:cNvPr id="61" name="Shape 61"/>
          <p:cNvSpPr txBox="1">
            <a:spLocks noGrp="1"/>
          </p:cNvSpPr>
          <p:nvPr>
            <p:ph type="subTitle" idx="1"/>
          </p:nvPr>
        </p:nvSpPr>
        <p:spPr>
          <a:xfrm>
            <a:off x="751200" y="3988525"/>
            <a:ext cx="5053500" cy="550200"/>
          </a:xfrm>
          <a:prstGeom prst="rect">
            <a:avLst/>
          </a:prstGeom>
          <a:noFill/>
        </p:spPr>
        <p:txBody>
          <a:bodyPr wrap="square" lIns="91425" tIns="91425" rIns="91425" bIns="91425" anchor="t" anchorCtr="0"/>
          <a:lstStyle>
            <a:lvl1pPr lvl="0" algn="l" rtl="0">
              <a:lnSpc>
                <a:spcPct val="100000"/>
              </a:lnSpc>
              <a:spcBef>
                <a:spcPts val="0"/>
              </a:spcBef>
              <a:spcAft>
                <a:spcPts val="0"/>
              </a:spcAft>
              <a:buClr>
                <a:srgbClr val="FFFFFF"/>
              </a:buClr>
              <a:buSzPct val="100000"/>
              <a:buNone/>
              <a:defRPr sz="1800">
                <a:solidFill>
                  <a:srgbClr val="FFFFFF"/>
                </a:solidFill>
              </a:defRPr>
            </a:lvl1pPr>
            <a:lvl2pPr lvl="1" algn="l" rtl="0">
              <a:lnSpc>
                <a:spcPct val="100000"/>
              </a:lnSpc>
              <a:spcBef>
                <a:spcPts val="0"/>
              </a:spcBef>
              <a:spcAft>
                <a:spcPts val="0"/>
              </a:spcAft>
              <a:buClr>
                <a:srgbClr val="FFFFFF"/>
              </a:buClr>
              <a:buSzPct val="100000"/>
              <a:buNone/>
              <a:defRPr sz="1800">
                <a:solidFill>
                  <a:srgbClr val="FFFFFF"/>
                </a:solidFill>
              </a:defRPr>
            </a:lvl2pPr>
            <a:lvl3pPr lvl="2" algn="l" rtl="0">
              <a:lnSpc>
                <a:spcPct val="100000"/>
              </a:lnSpc>
              <a:spcBef>
                <a:spcPts val="0"/>
              </a:spcBef>
              <a:spcAft>
                <a:spcPts val="0"/>
              </a:spcAft>
              <a:buClr>
                <a:srgbClr val="FFFFFF"/>
              </a:buClr>
              <a:buSzPct val="100000"/>
              <a:buNone/>
              <a:defRPr sz="1800">
                <a:solidFill>
                  <a:srgbClr val="FFFFFF"/>
                </a:solidFill>
              </a:defRPr>
            </a:lvl3pPr>
            <a:lvl4pPr lvl="3" algn="l" rtl="0">
              <a:lnSpc>
                <a:spcPct val="100000"/>
              </a:lnSpc>
              <a:spcBef>
                <a:spcPts val="0"/>
              </a:spcBef>
              <a:spcAft>
                <a:spcPts val="0"/>
              </a:spcAft>
              <a:buClr>
                <a:srgbClr val="FFFFFF"/>
              </a:buClr>
              <a:buSzPct val="100000"/>
              <a:buNone/>
              <a:defRPr sz="1800">
                <a:solidFill>
                  <a:srgbClr val="FFFFFF"/>
                </a:solidFill>
              </a:defRPr>
            </a:lvl4pPr>
            <a:lvl5pPr lvl="4" algn="l" rtl="0">
              <a:lnSpc>
                <a:spcPct val="100000"/>
              </a:lnSpc>
              <a:spcBef>
                <a:spcPts val="0"/>
              </a:spcBef>
              <a:spcAft>
                <a:spcPts val="0"/>
              </a:spcAft>
              <a:buClr>
                <a:srgbClr val="FFFFFF"/>
              </a:buClr>
              <a:buSzPct val="100000"/>
              <a:buNone/>
              <a:defRPr sz="1800">
                <a:solidFill>
                  <a:srgbClr val="FFFFFF"/>
                </a:solidFill>
              </a:defRPr>
            </a:lvl5pPr>
            <a:lvl6pPr lvl="5" algn="l" rtl="0">
              <a:lnSpc>
                <a:spcPct val="100000"/>
              </a:lnSpc>
              <a:spcBef>
                <a:spcPts val="0"/>
              </a:spcBef>
              <a:spcAft>
                <a:spcPts val="0"/>
              </a:spcAft>
              <a:buClr>
                <a:srgbClr val="FFFFFF"/>
              </a:buClr>
              <a:buSzPct val="100000"/>
              <a:buNone/>
              <a:defRPr sz="1800">
                <a:solidFill>
                  <a:srgbClr val="FFFFFF"/>
                </a:solidFill>
              </a:defRPr>
            </a:lvl6pPr>
            <a:lvl7pPr lvl="6" algn="l" rtl="0">
              <a:lnSpc>
                <a:spcPct val="100000"/>
              </a:lnSpc>
              <a:spcBef>
                <a:spcPts val="0"/>
              </a:spcBef>
              <a:spcAft>
                <a:spcPts val="0"/>
              </a:spcAft>
              <a:buClr>
                <a:srgbClr val="FFFFFF"/>
              </a:buClr>
              <a:buSzPct val="100000"/>
              <a:buNone/>
              <a:defRPr sz="1800">
                <a:solidFill>
                  <a:srgbClr val="FFFFFF"/>
                </a:solidFill>
              </a:defRPr>
            </a:lvl7pPr>
            <a:lvl8pPr lvl="7" algn="l" rtl="0">
              <a:lnSpc>
                <a:spcPct val="100000"/>
              </a:lnSpc>
              <a:spcBef>
                <a:spcPts val="0"/>
              </a:spcBef>
              <a:spcAft>
                <a:spcPts val="0"/>
              </a:spcAft>
              <a:buClr>
                <a:srgbClr val="FFFFFF"/>
              </a:buClr>
              <a:buSzPct val="100000"/>
              <a:buNone/>
              <a:defRPr sz="1800">
                <a:solidFill>
                  <a:srgbClr val="FFFFFF"/>
                </a:solidFill>
              </a:defRPr>
            </a:lvl8pPr>
            <a:lvl9pPr lvl="8" algn="l" rtl="0">
              <a:lnSpc>
                <a:spcPct val="100000"/>
              </a:lnSpc>
              <a:spcBef>
                <a:spcPts val="0"/>
              </a:spcBef>
              <a:spcAft>
                <a:spcPts val="0"/>
              </a:spcAft>
              <a:buClr>
                <a:srgbClr val="FFFFFF"/>
              </a:buClr>
              <a:buSzPct val="100000"/>
              <a:buNone/>
              <a:defRPr sz="1800">
                <a:solidFill>
                  <a:srgbClr val="FFFFFF"/>
                </a:solidFill>
              </a:defRPr>
            </a:lvl9pPr>
          </a:lstStyle>
          <a:p>
            <a:endParaRPr/>
          </a:p>
        </p:txBody>
      </p:sp>
      <p:sp>
        <p:nvSpPr>
          <p:cNvPr id="62" name="Shape 62"/>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rtl="0">
              <a:lnSpc>
                <a:spcPct val="100000"/>
              </a:lnSpc>
              <a:spcBef>
                <a:spcPts val="0"/>
              </a:spcBef>
              <a:spcAft>
                <a:spcPts val="0"/>
              </a:spcAft>
              <a:buNone/>
            </a:pPr>
            <a:fld id="{00000000-1234-1234-1234-123412341234}" type="slidenum">
              <a:rPr lang="en" sz="1000">
                <a:solidFill>
                  <a:srgbClr val="434343"/>
                </a:solidFill>
              </a:rPr>
              <a:t>‹#›</a:t>
            </a:fld>
            <a:endParaRPr lang="en" sz="1000">
              <a:solidFill>
                <a:srgbClr val="434343"/>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2">
    <p:bg>
      <p:bgPr>
        <a:solidFill>
          <a:srgbClr val="FFFFFF"/>
        </a:solidFill>
        <a:effectLst/>
      </p:bgPr>
    </p:bg>
    <p:spTree>
      <p:nvGrpSpPr>
        <p:cNvPr id="1" name="Shape 63"/>
        <p:cNvGrpSpPr/>
        <p:nvPr/>
      </p:nvGrpSpPr>
      <p:grpSpPr>
        <a:xfrm>
          <a:off x="0" y="0"/>
          <a:ext cx="0" cy="0"/>
          <a:chOff x="0" y="0"/>
          <a:chExt cx="0" cy="0"/>
        </a:xfrm>
      </p:grpSpPr>
      <p:sp>
        <p:nvSpPr>
          <p:cNvPr id="64" name="Shape 64"/>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5" name="Shape 65"/>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rtl="0">
              <a:lnSpc>
                <a:spcPct val="100000"/>
              </a:lnSpc>
              <a:spcBef>
                <a:spcPts val="0"/>
              </a:spcBef>
              <a:spcAft>
                <a:spcPts val="0"/>
              </a:spcAft>
              <a:buNone/>
            </a:pPr>
            <a:fld id="{00000000-1234-1234-1234-123412341234}" type="slidenum">
              <a:rPr lang="en" sz="1000">
                <a:solidFill>
                  <a:srgbClr val="424242"/>
                </a:solidFill>
              </a:rPr>
              <a:t>‹#›</a:t>
            </a:fld>
            <a:endParaRPr lang="en" sz="1000">
              <a:solidFill>
                <a:srgbClr val="42424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4"/>
        <p:cNvGrpSpPr/>
        <p:nvPr/>
      </p:nvGrpSpPr>
      <p:grpSpPr>
        <a:xfrm>
          <a:off x="0" y="0"/>
          <a:ext cx="0" cy="0"/>
          <a:chOff x="0" y="0"/>
          <a:chExt cx="0" cy="0"/>
        </a:xfrm>
      </p:grpSpPr>
      <p:sp>
        <p:nvSpPr>
          <p:cNvPr id="15" name="Shape 15"/>
          <p:cNvSpPr/>
          <p:nvPr/>
        </p:nvSpPr>
        <p:spPr>
          <a:xfrm>
            <a:off x="80700" y="2651100"/>
            <a:ext cx="8982600" cy="24117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sp>
        <p:nvSpPr>
          <p:cNvPr id="16" name="Shape 16"/>
          <p:cNvSpPr txBox="1">
            <a:spLocks noGrp="1"/>
          </p:cNvSpPr>
          <p:nvPr>
            <p:ph type="title"/>
          </p:nvPr>
        </p:nvSpPr>
        <p:spPr>
          <a:xfrm>
            <a:off x="485875" y="1714500"/>
            <a:ext cx="8183700" cy="785700"/>
          </a:xfrm>
          <a:prstGeom prst="rect">
            <a:avLst/>
          </a:prstGeom>
        </p:spPr>
        <p:txBody>
          <a:bodyPr wrap="square" lIns="91425" tIns="91425" rIns="91425" bIns="91425" anchor="b" anchorCtr="0"/>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a:endParaRPr/>
          </a:p>
        </p:txBody>
      </p:sp>
      <p:sp>
        <p:nvSpPr>
          <p:cNvPr id="17" name="Shape 17"/>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5" name="Shape 25"/>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445025"/>
            <a:ext cx="8520600" cy="623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2" name="Shape 32"/>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3" name="Shape 3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2"/>
        </a:solidFill>
        <a:effectLst/>
      </p:bgPr>
    </p:bg>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526350"/>
            <a:ext cx="5604000" cy="4090800"/>
          </a:xfrm>
          <a:prstGeom prst="rect">
            <a:avLst/>
          </a:prstGeom>
        </p:spPr>
        <p:txBody>
          <a:bodyPr wrap="square"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6" name="Shape 3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a:off x="4636800" y="80700"/>
            <a:ext cx="4426500" cy="4982100"/>
          </a:xfrm>
          <a:prstGeom prst="rect">
            <a:avLst/>
          </a:prstGeom>
          <a:solidFill>
            <a:schemeClr val="accent2"/>
          </a:solidFill>
          <a:ln>
            <a:noFill/>
          </a:ln>
        </p:spPr>
        <p:txBody>
          <a:bodyPr wrap="square" lIns="91425" tIns="91425" rIns="91425" bIns="91425" anchor="ctr" anchorCtr="0">
            <a:noAutofit/>
          </a:bodyPr>
          <a:lstStyle/>
          <a:p>
            <a:pPr lvl="0">
              <a:spcBef>
                <a:spcPts val="0"/>
              </a:spcBef>
              <a:buNone/>
            </a:pPr>
            <a:endParaRPr/>
          </a:p>
        </p:txBody>
      </p:sp>
      <p:cxnSp>
        <p:nvCxnSpPr>
          <p:cNvPr id="39" name="Shape 39"/>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0" name="Shape 40"/>
          <p:cNvSpPr txBox="1">
            <a:spLocks noGrp="1"/>
          </p:cNvSpPr>
          <p:nvPr>
            <p:ph type="title"/>
          </p:nvPr>
        </p:nvSpPr>
        <p:spPr>
          <a:xfrm>
            <a:off x="265500" y="1181700"/>
            <a:ext cx="4045200" cy="1533600"/>
          </a:xfrm>
          <a:prstGeom prst="rect">
            <a:avLst/>
          </a:prstGeom>
        </p:spPr>
        <p:txBody>
          <a:bodyPr wrap="square" lIns="91425" tIns="91425" rIns="91425" bIns="91425" anchor="b" anchorCtr="0"/>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a:endParaRPr/>
          </a:p>
        </p:txBody>
      </p:sp>
      <p:sp>
        <p:nvSpPr>
          <p:cNvPr id="41" name="Shape 41"/>
          <p:cNvSpPr txBox="1">
            <a:spLocks noGrp="1"/>
          </p:cNvSpPr>
          <p:nvPr>
            <p:ph type="subTitle" idx="1"/>
          </p:nvPr>
        </p:nvSpPr>
        <p:spPr>
          <a:xfrm>
            <a:off x="265500" y="2769001"/>
            <a:ext cx="4045200" cy="13455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3" name="Shape 43"/>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SzPct val="100000"/>
              <a:buNone/>
              <a:defRPr sz="2100"/>
            </a:lvl1pPr>
          </a:lstStyle>
          <a:p>
            <a:endParaRPr/>
          </a:p>
        </p:txBody>
      </p:sp>
      <p:sp>
        <p:nvSpPr>
          <p:cNvPr id="46" name="Shape 46"/>
          <p:cNvSpPr txBox="1">
            <a:spLocks noGrp="1"/>
          </p:cNvSpPr>
          <p:nvPr>
            <p:ph type="sldNum" idx="12"/>
          </p:nvPr>
        </p:nvSpPr>
        <p:spPr>
          <a:xfrm>
            <a:off x="8497999" y="4688759"/>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623400"/>
          </a:xfrm>
          <a:prstGeom prst="rect">
            <a:avLst/>
          </a:prstGeom>
          <a:noFill/>
          <a:ln>
            <a:noFill/>
          </a:ln>
        </p:spPr>
        <p:txBody>
          <a:bodyPr wrap="square" lIns="91425" tIns="91425" rIns="91425" bIns="91425" anchor="t" anchorCtr="0"/>
          <a:lstStyle>
            <a:lvl1pPr lvl="0">
              <a:spcBef>
                <a:spcPts val="0"/>
              </a:spcBef>
              <a:buClr>
                <a:schemeClr val="dk2"/>
              </a:buClr>
              <a:buSzPct val="100000"/>
              <a:buFont typeface="Raleway"/>
              <a:buNone/>
              <a:defRPr sz="3000" b="1">
                <a:solidFill>
                  <a:schemeClr val="dk2"/>
                </a:solidFill>
                <a:latin typeface="Raleway"/>
                <a:ea typeface="Raleway"/>
                <a:cs typeface="Raleway"/>
                <a:sym typeface="Raleway"/>
              </a:defRPr>
            </a:lvl1pPr>
            <a:lvl2pPr lvl="1">
              <a:spcBef>
                <a:spcPts val="0"/>
              </a:spcBef>
              <a:buClr>
                <a:schemeClr val="dk2"/>
              </a:buClr>
              <a:buSzPct val="100000"/>
              <a:buFont typeface="Raleway"/>
              <a:buNone/>
              <a:defRPr sz="3000" b="1">
                <a:solidFill>
                  <a:schemeClr val="dk2"/>
                </a:solidFill>
                <a:latin typeface="Raleway"/>
                <a:ea typeface="Raleway"/>
                <a:cs typeface="Raleway"/>
                <a:sym typeface="Raleway"/>
              </a:defRPr>
            </a:lvl2pPr>
            <a:lvl3pPr lvl="2">
              <a:spcBef>
                <a:spcPts val="0"/>
              </a:spcBef>
              <a:buClr>
                <a:schemeClr val="dk2"/>
              </a:buClr>
              <a:buSzPct val="100000"/>
              <a:buFont typeface="Raleway"/>
              <a:buNone/>
              <a:defRPr sz="3000" b="1">
                <a:solidFill>
                  <a:schemeClr val="dk2"/>
                </a:solidFill>
                <a:latin typeface="Raleway"/>
                <a:ea typeface="Raleway"/>
                <a:cs typeface="Raleway"/>
                <a:sym typeface="Raleway"/>
              </a:defRPr>
            </a:lvl3pPr>
            <a:lvl4pPr lvl="3">
              <a:spcBef>
                <a:spcPts val="0"/>
              </a:spcBef>
              <a:buClr>
                <a:schemeClr val="dk2"/>
              </a:buClr>
              <a:buSzPct val="100000"/>
              <a:buFont typeface="Raleway"/>
              <a:buNone/>
              <a:defRPr sz="3000" b="1">
                <a:solidFill>
                  <a:schemeClr val="dk2"/>
                </a:solidFill>
                <a:latin typeface="Raleway"/>
                <a:ea typeface="Raleway"/>
                <a:cs typeface="Raleway"/>
                <a:sym typeface="Raleway"/>
              </a:defRPr>
            </a:lvl4pPr>
            <a:lvl5pPr lvl="4">
              <a:spcBef>
                <a:spcPts val="0"/>
              </a:spcBef>
              <a:buClr>
                <a:schemeClr val="dk2"/>
              </a:buClr>
              <a:buSzPct val="100000"/>
              <a:buFont typeface="Raleway"/>
              <a:buNone/>
              <a:defRPr sz="3000" b="1">
                <a:solidFill>
                  <a:schemeClr val="dk2"/>
                </a:solidFill>
                <a:latin typeface="Raleway"/>
                <a:ea typeface="Raleway"/>
                <a:cs typeface="Raleway"/>
                <a:sym typeface="Raleway"/>
              </a:defRPr>
            </a:lvl5pPr>
            <a:lvl6pPr lvl="5">
              <a:spcBef>
                <a:spcPts val="0"/>
              </a:spcBef>
              <a:buClr>
                <a:schemeClr val="dk2"/>
              </a:buClr>
              <a:buSzPct val="100000"/>
              <a:buFont typeface="Raleway"/>
              <a:buNone/>
              <a:defRPr sz="3000" b="1">
                <a:solidFill>
                  <a:schemeClr val="dk2"/>
                </a:solidFill>
                <a:latin typeface="Raleway"/>
                <a:ea typeface="Raleway"/>
                <a:cs typeface="Raleway"/>
                <a:sym typeface="Raleway"/>
              </a:defRPr>
            </a:lvl6pPr>
            <a:lvl7pPr lvl="6">
              <a:spcBef>
                <a:spcPts val="0"/>
              </a:spcBef>
              <a:buClr>
                <a:schemeClr val="dk2"/>
              </a:buClr>
              <a:buSzPct val="100000"/>
              <a:buFont typeface="Raleway"/>
              <a:buNone/>
              <a:defRPr sz="3000" b="1">
                <a:solidFill>
                  <a:schemeClr val="dk2"/>
                </a:solidFill>
                <a:latin typeface="Raleway"/>
                <a:ea typeface="Raleway"/>
                <a:cs typeface="Raleway"/>
                <a:sym typeface="Raleway"/>
              </a:defRPr>
            </a:lvl7pPr>
            <a:lvl8pPr lvl="7">
              <a:spcBef>
                <a:spcPts val="0"/>
              </a:spcBef>
              <a:buClr>
                <a:schemeClr val="dk2"/>
              </a:buClr>
              <a:buSzPct val="100000"/>
              <a:buFont typeface="Raleway"/>
              <a:buNone/>
              <a:defRPr sz="3000" b="1">
                <a:solidFill>
                  <a:schemeClr val="dk2"/>
                </a:solidFill>
                <a:latin typeface="Raleway"/>
                <a:ea typeface="Raleway"/>
                <a:cs typeface="Raleway"/>
                <a:sym typeface="Raleway"/>
              </a:defRPr>
            </a:lvl8pPr>
            <a:lvl9pPr lvl="8">
              <a:spcBef>
                <a:spcPts val="0"/>
              </a:spcBef>
              <a:buClr>
                <a:schemeClr val="dk2"/>
              </a:buClr>
              <a:buSzPct val="100000"/>
              <a:buFont typeface="Raleway"/>
              <a:buNone/>
              <a:defRPr sz="3000" b="1">
                <a:solidFill>
                  <a:schemeClr val="dk2"/>
                </a:solidFill>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lt2"/>
              </a:buClr>
              <a:buSzPct val="100000"/>
              <a:buFont typeface="Source Sans Pro"/>
              <a:buChar char="●"/>
              <a:defRPr sz="1800">
                <a:solidFill>
                  <a:schemeClr val="lt2"/>
                </a:solidFill>
                <a:latin typeface="Source Sans Pro"/>
                <a:ea typeface="Source Sans Pro"/>
                <a:cs typeface="Source Sans Pro"/>
                <a:sym typeface="Source Sans Pro"/>
              </a:defRPr>
            </a:lvl1pPr>
            <a:lvl2pPr lvl="1">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2pPr>
            <a:lvl3pPr lvl="2">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3pPr>
            <a:lvl4pPr lvl="3">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4pPr>
            <a:lvl5pPr lvl="4">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5pPr>
            <a:lvl6pPr lvl="5">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6pPr>
            <a:lvl7pPr lvl="6">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7pPr>
            <a:lvl8pPr lvl="7">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8pPr>
            <a:lvl9pPr lvl="8">
              <a:lnSpc>
                <a:spcPct val="115000"/>
              </a:lnSpc>
              <a:spcBef>
                <a:spcPts val="0"/>
              </a:spcBef>
              <a:spcAft>
                <a:spcPts val="1600"/>
              </a:spcAft>
              <a:buClr>
                <a:schemeClr val="lt2"/>
              </a:buClr>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8497999" y="4688759"/>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lt2"/>
                </a:solidFill>
                <a:latin typeface="Source Sans Pro"/>
                <a:ea typeface="Source Sans Pro"/>
                <a:cs typeface="Source Sans Pro"/>
                <a:sym typeface="Source Sans Pro"/>
              </a:rPr>
              <a:t>‹#›</a:t>
            </a:fld>
            <a:endParaRPr lang="en" sz="1000">
              <a:solidFill>
                <a:schemeClr val="lt2"/>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5.xml"/><Relationship Id="rId5" Type="http://schemas.openxmlformats.org/officeDocument/2006/relationships/image" Target="../media/image5.png"/><Relationship Id="rId1" Type="http://schemas.microsoft.com/office/2007/relationships/media" Target="../media/media1.mov"/><Relationship Id="rId2" Type="http://schemas.openxmlformats.org/officeDocument/2006/relationships/video" Target="../media/media1.mo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6.xml"/><Relationship Id="rId5" Type="http://schemas.openxmlformats.org/officeDocument/2006/relationships/image" Target="../media/image6.png"/><Relationship Id="rId1" Type="http://schemas.microsoft.com/office/2007/relationships/media" Target="../media/media2.mov"/><Relationship Id="rId2" Type="http://schemas.openxmlformats.org/officeDocument/2006/relationships/video" Target="../media/media2.mov"/></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751200" y="2577425"/>
            <a:ext cx="5053500" cy="1346400"/>
          </a:xfrm>
          <a:prstGeom prst="rect">
            <a:avLst/>
          </a:prstGeom>
        </p:spPr>
        <p:txBody>
          <a:bodyPr wrap="square" lIns="91425" tIns="91425" rIns="91425" bIns="91425" anchor="b" anchorCtr="0">
            <a:noAutofit/>
          </a:bodyPr>
          <a:lstStyle/>
          <a:p>
            <a:pPr lvl="0">
              <a:spcBef>
                <a:spcPts val="0"/>
              </a:spcBef>
              <a:buNone/>
            </a:pPr>
            <a:r>
              <a:rPr lang="en"/>
              <a:t>World Refugee Forecast </a:t>
            </a:r>
          </a:p>
        </p:txBody>
      </p:sp>
      <p:sp>
        <p:nvSpPr>
          <p:cNvPr id="71" name="Shape 71"/>
          <p:cNvSpPr txBox="1">
            <a:spLocks noGrp="1"/>
          </p:cNvSpPr>
          <p:nvPr>
            <p:ph type="subTitle" idx="1"/>
          </p:nvPr>
        </p:nvSpPr>
        <p:spPr>
          <a:xfrm>
            <a:off x="751200" y="3988525"/>
            <a:ext cx="5053500" cy="550200"/>
          </a:xfrm>
          <a:prstGeom prst="rect">
            <a:avLst/>
          </a:prstGeom>
        </p:spPr>
        <p:txBody>
          <a:bodyPr wrap="square" lIns="91425" tIns="91425" rIns="91425" bIns="91425" anchor="t" anchorCtr="0">
            <a:noAutofit/>
          </a:bodyPr>
          <a:lstStyle/>
          <a:p>
            <a:pPr lvl="0">
              <a:spcBef>
                <a:spcPts val="0"/>
              </a:spcBef>
              <a:buNone/>
            </a:pPr>
            <a:r>
              <a:rPr lang="en"/>
              <a:t>Progress Report </a:t>
            </a:r>
          </a:p>
          <a:p>
            <a:pPr lvl="0">
              <a:spcBef>
                <a:spcPts val="0"/>
              </a:spcBef>
              <a:buNone/>
            </a:pPr>
            <a:r>
              <a:rPr lang="en"/>
              <a:t>Nathaniel Arnold | Ashley Overman | </a:t>
            </a:r>
          </a:p>
          <a:p>
            <a:pPr lvl="0">
              <a:spcBef>
                <a:spcPts val="0"/>
              </a:spcBef>
              <a:buNone/>
            </a:pPr>
            <a:r>
              <a:rPr lang="en"/>
              <a:t>Rishi Khanna | Basheer Eljabaly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Shape 154" descr="Screenshot from 2017-10-29 21-01-30.png"/>
          <p:cNvPicPr preferRelativeResize="0"/>
          <p:nvPr/>
        </p:nvPicPr>
        <p:blipFill rotWithShape="1">
          <a:blip r:embed="rId3">
            <a:alphaModFix/>
          </a:blip>
          <a:srcRect l="27540" t="21734" r="24703"/>
          <a:stretch/>
        </p:blipFill>
        <p:spPr>
          <a:xfrm>
            <a:off x="1664375" y="213813"/>
            <a:ext cx="5815248" cy="47158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Shape 159" descr="Screenshot from 2017-10-29 21-06-14.png"/>
          <p:cNvPicPr preferRelativeResize="0"/>
          <p:nvPr/>
        </p:nvPicPr>
        <p:blipFill rotWithShape="1">
          <a:blip r:embed="rId3">
            <a:alphaModFix/>
          </a:blip>
          <a:srcRect l="29128" t="22648" r="24818"/>
          <a:stretch/>
        </p:blipFill>
        <p:spPr>
          <a:xfrm>
            <a:off x="1955150" y="397000"/>
            <a:ext cx="5233723" cy="4349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Shape 164" descr="Screenshot from 2017-10-29 21-09-13.png"/>
          <p:cNvPicPr preferRelativeResize="0"/>
          <p:nvPr/>
        </p:nvPicPr>
        <p:blipFill rotWithShape="1">
          <a:blip r:embed="rId3">
            <a:alphaModFix/>
          </a:blip>
          <a:srcRect l="29015" t="24710" r="24818"/>
          <a:stretch/>
        </p:blipFill>
        <p:spPr>
          <a:xfrm>
            <a:off x="1549062" y="132538"/>
            <a:ext cx="6045874" cy="4878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Happiness Index</a:t>
            </a:r>
          </a:p>
        </p:txBody>
      </p:sp>
      <p:sp>
        <p:nvSpPr>
          <p:cNvPr id="170" name="Shape 170"/>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a:t>Using the data set for asylum seekers to connect with countries that most people are going to and see their Happiness Index from the Happiness Index Dataset.</a:t>
            </a:r>
          </a:p>
          <a:p>
            <a:pPr marL="457200" lvl="0" indent="-342900" rtl="0">
              <a:spcBef>
                <a:spcPts val="0"/>
              </a:spcBef>
            </a:pPr>
            <a:r>
              <a:rPr lang="en"/>
              <a:t>This will provide us with an indication as to whether or not they are moving to a place with a bigger Happiness Index or somewhere else for another reason. </a:t>
            </a:r>
          </a:p>
          <a:p>
            <a:pPr marL="457200" lvl="0" indent="-342900" rtl="0">
              <a:spcBef>
                <a:spcPts val="0"/>
              </a:spcBef>
            </a:pPr>
            <a:r>
              <a:rPr lang="en"/>
              <a:t>May have to use another data set instead of asylum seekers.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sz="2400"/>
              <a:t>Happiness Index Highest and Lowest Countries for 2015</a:t>
            </a:r>
          </a:p>
        </p:txBody>
      </p:sp>
      <p:pic>
        <p:nvPicPr>
          <p:cNvPr id="176" name="Shape 176"/>
          <p:cNvPicPr preferRelativeResize="0"/>
          <p:nvPr/>
        </p:nvPicPr>
        <p:blipFill>
          <a:blip r:embed="rId3">
            <a:alphaModFix/>
          </a:blip>
          <a:stretch>
            <a:fillRect/>
          </a:stretch>
        </p:blipFill>
        <p:spPr>
          <a:xfrm>
            <a:off x="948173" y="1793200"/>
            <a:ext cx="2363825" cy="3047050"/>
          </a:xfrm>
          <a:prstGeom prst="rect">
            <a:avLst/>
          </a:prstGeom>
          <a:noFill/>
          <a:ln>
            <a:noFill/>
          </a:ln>
        </p:spPr>
      </p:pic>
      <p:sp>
        <p:nvSpPr>
          <p:cNvPr id="177" name="Shape 177"/>
          <p:cNvSpPr txBox="1">
            <a:spLocks noGrp="1"/>
          </p:cNvSpPr>
          <p:nvPr>
            <p:ph type="title"/>
          </p:nvPr>
        </p:nvSpPr>
        <p:spPr>
          <a:xfrm>
            <a:off x="1268475" y="1169800"/>
            <a:ext cx="2509800" cy="623400"/>
          </a:xfrm>
          <a:prstGeom prst="rect">
            <a:avLst/>
          </a:prstGeom>
        </p:spPr>
        <p:txBody>
          <a:bodyPr wrap="square" lIns="91425" tIns="91425" rIns="91425" bIns="91425" anchor="t" anchorCtr="0">
            <a:noAutofit/>
          </a:bodyPr>
          <a:lstStyle/>
          <a:p>
            <a:pPr lvl="0" rtl="0">
              <a:spcBef>
                <a:spcPts val="0"/>
              </a:spcBef>
              <a:buNone/>
            </a:pPr>
            <a:r>
              <a:rPr lang="en" sz="1800" b="0"/>
              <a:t>Highest Countries</a:t>
            </a:r>
          </a:p>
        </p:txBody>
      </p:sp>
      <p:sp>
        <p:nvSpPr>
          <p:cNvPr id="178" name="Shape 178"/>
          <p:cNvSpPr txBox="1">
            <a:spLocks noGrp="1"/>
          </p:cNvSpPr>
          <p:nvPr>
            <p:ph type="title"/>
          </p:nvPr>
        </p:nvSpPr>
        <p:spPr>
          <a:xfrm>
            <a:off x="5258200" y="1169800"/>
            <a:ext cx="2509800" cy="623400"/>
          </a:xfrm>
          <a:prstGeom prst="rect">
            <a:avLst/>
          </a:prstGeom>
        </p:spPr>
        <p:txBody>
          <a:bodyPr wrap="square" lIns="91425" tIns="91425" rIns="91425" bIns="91425" anchor="t" anchorCtr="0">
            <a:noAutofit/>
          </a:bodyPr>
          <a:lstStyle/>
          <a:p>
            <a:pPr lvl="0" rtl="0">
              <a:spcBef>
                <a:spcPts val="0"/>
              </a:spcBef>
              <a:buNone/>
            </a:pPr>
            <a:r>
              <a:rPr lang="en" sz="1800" b="0"/>
              <a:t>Lowest Countries</a:t>
            </a:r>
          </a:p>
        </p:txBody>
      </p:sp>
      <p:pic>
        <p:nvPicPr>
          <p:cNvPr id="179" name="Shape 179"/>
          <p:cNvPicPr preferRelativeResize="0"/>
          <p:nvPr/>
        </p:nvPicPr>
        <p:blipFill>
          <a:blip r:embed="rId4">
            <a:alphaModFix/>
          </a:blip>
          <a:stretch>
            <a:fillRect/>
          </a:stretch>
        </p:blipFill>
        <p:spPr>
          <a:xfrm>
            <a:off x="5340223" y="1842275"/>
            <a:ext cx="2345751" cy="3045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a:t>Priorities(and what we can realistically finish)</a:t>
            </a:r>
          </a:p>
        </p:txBody>
      </p:sp>
      <p:sp>
        <p:nvSpPr>
          <p:cNvPr id="185" name="Shape 185"/>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buAutoNum type="arabicPeriod"/>
            </a:pPr>
            <a:r>
              <a:rPr lang="en">
                <a:solidFill>
                  <a:srgbClr val="24292E"/>
                </a:solidFill>
                <a:highlight>
                  <a:srgbClr val="FFFFFF"/>
                </a:highlight>
              </a:rPr>
              <a:t>Observe correlations between number of refugees, agricultural yields (including GDP), happiness index, and food deficits to predict whether or not individuals are leaving countries due to famine or failure to produce crops to sustain the population</a:t>
            </a:r>
            <a:r>
              <a:rPr lang="en" sz="1200">
                <a:solidFill>
                  <a:srgbClr val="24292E"/>
                </a:solidFill>
                <a:highlight>
                  <a:srgbClr val="FFFFFF"/>
                </a:highlight>
              </a:rPr>
              <a:t>.</a:t>
            </a:r>
          </a:p>
          <a:p>
            <a:pPr marL="457200" lvl="0" indent="-342900" rtl="0">
              <a:spcBef>
                <a:spcPts val="0"/>
              </a:spcBef>
              <a:buClr>
                <a:srgbClr val="24292E"/>
              </a:buClr>
              <a:buAutoNum type="arabicPeriod"/>
            </a:pPr>
            <a:r>
              <a:rPr lang="en">
                <a:solidFill>
                  <a:srgbClr val="24292E"/>
                </a:solidFill>
                <a:highlight>
                  <a:srgbClr val="FFFFFF"/>
                </a:highlight>
              </a:rPr>
              <a:t>If these factors are somehow correlated then how strong is their effect on refugee population</a:t>
            </a:r>
          </a:p>
          <a:p>
            <a:pPr marL="457200" lvl="0" indent="-342900" rtl="0">
              <a:spcBef>
                <a:spcPts val="0"/>
              </a:spcBef>
              <a:buClr>
                <a:srgbClr val="24292E"/>
              </a:buClr>
              <a:buAutoNum type="arabicPeriod"/>
            </a:pPr>
            <a:r>
              <a:rPr lang="en">
                <a:solidFill>
                  <a:srgbClr val="24292E"/>
                </a:solidFill>
                <a:highlight>
                  <a:srgbClr val="FFFFFF"/>
                </a:highlight>
              </a:rPr>
              <a:t>Forecast where a large influx of refugees are likely to move to in the future.</a:t>
            </a:r>
          </a:p>
          <a:p>
            <a:pPr marL="457200" lvl="0" indent="-342900">
              <a:spcBef>
                <a:spcPts val="0"/>
              </a:spcBef>
              <a:buClr>
                <a:srgbClr val="24292E"/>
              </a:buClr>
              <a:buAutoNum type="arabicPeriod"/>
            </a:pPr>
            <a:r>
              <a:rPr lang="en">
                <a:solidFill>
                  <a:srgbClr val="24292E"/>
                </a:solidFill>
                <a:highlight>
                  <a:srgbClr val="FFFFFF"/>
                </a:highlight>
              </a:rPr>
              <a:t>Tracking valid migration based on passport authorization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11700" y="380857"/>
            <a:ext cx="8520600" cy="623400"/>
          </a:xfrm>
          <a:prstGeom prst="rect">
            <a:avLst/>
          </a:prstGeom>
        </p:spPr>
        <p:txBody>
          <a:bodyPr wrap="square" lIns="91425" tIns="91425" rIns="91425" bIns="91425" anchor="t" anchorCtr="0">
            <a:noAutofit/>
          </a:bodyPr>
          <a:lstStyle/>
          <a:p>
            <a:pPr lvl="0">
              <a:spcBef>
                <a:spcPts val="0"/>
              </a:spcBef>
              <a:buNone/>
            </a:pPr>
            <a:r>
              <a:rPr lang="en"/>
              <a:t>Progress and Strategy Summary </a:t>
            </a:r>
          </a:p>
        </p:txBody>
      </p:sp>
      <p:sp>
        <p:nvSpPr>
          <p:cNvPr id="77" name="Shape 77"/>
          <p:cNvSpPr txBox="1">
            <a:spLocks noGrp="1"/>
          </p:cNvSpPr>
          <p:nvPr>
            <p:ph type="body" idx="1"/>
          </p:nvPr>
        </p:nvSpPr>
        <p:spPr>
          <a:xfrm>
            <a:off x="311700" y="1004257"/>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dirty="0"/>
              <a:t>Divide and Conquer </a:t>
            </a:r>
          </a:p>
          <a:p>
            <a:pPr marL="457200" lvl="0" indent="-342900" rtl="0">
              <a:spcBef>
                <a:spcPts val="0"/>
              </a:spcBef>
            </a:pPr>
            <a:r>
              <a:rPr lang="en" dirty="0"/>
              <a:t>Each team member focused on a subset of the data for cleaning and processing. </a:t>
            </a:r>
          </a:p>
          <a:p>
            <a:pPr marL="457200" lvl="0" indent="-342900" rtl="0">
              <a:spcBef>
                <a:spcPts val="0"/>
              </a:spcBef>
            </a:pPr>
            <a:r>
              <a:rPr lang="en" dirty="0"/>
              <a:t>The data subsets were then independently analyzed using various plotting techniques. </a:t>
            </a:r>
          </a:p>
          <a:p>
            <a:pPr marL="457200" lvl="0" indent="-342900" rtl="0">
              <a:spcBef>
                <a:spcPts val="0"/>
              </a:spcBef>
            </a:pPr>
            <a:r>
              <a:rPr lang="en" dirty="0"/>
              <a:t>Data sets considered: </a:t>
            </a:r>
            <a:endParaRPr lang="en" dirty="0" smtClean="0"/>
          </a:p>
          <a:p>
            <a:pPr marL="914400" lvl="1" indent="-317500" rtl="0">
              <a:lnSpc>
                <a:spcPct val="14000"/>
              </a:lnSpc>
              <a:spcBef>
                <a:spcPts val="0"/>
              </a:spcBef>
            </a:pPr>
            <a:r>
              <a:rPr lang="en" dirty="0" smtClean="0"/>
              <a:t>Refugee Populations by Country of Origin (World Bank)</a:t>
            </a:r>
          </a:p>
          <a:p>
            <a:pPr marL="914400" lvl="1" indent="-317500" rtl="0">
              <a:lnSpc>
                <a:spcPct val="14000"/>
              </a:lnSpc>
              <a:spcBef>
                <a:spcPts val="0"/>
              </a:spcBef>
            </a:pPr>
            <a:r>
              <a:rPr lang="en" dirty="0" smtClean="0"/>
              <a:t>Refugee </a:t>
            </a:r>
            <a:r>
              <a:rPr lang="en" dirty="0"/>
              <a:t>Populations by Country of asylum (World Bank) </a:t>
            </a:r>
          </a:p>
          <a:p>
            <a:pPr marL="914400" lvl="1" indent="-317500" rtl="0">
              <a:lnSpc>
                <a:spcPct val="14000"/>
              </a:lnSpc>
              <a:spcBef>
                <a:spcPts val="0"/>
              </a:spcBef>
            </a:pPr>
            <a:r>
              <a:rPr lang="en" dirty="0"/>
              <a:t>Food Deficit in Kilocalories (World Bank)</a:t>
            </a:r>
          </a:p>
          <a:p>
            <a:pPr marL="914400" lvl="1" indent="-317500" rtl="0">
              <a:lnSpc>
                <a:spcPct val="14000"/>
              </a:lnSpc>
              <a:spcBef>
                <a:spcPts val="0"/>
              </a:spcBef>
            </a:pPr>
            <a:r>
              <a:rPr lang="en" dirty="0"/>
              <a:t>GDP Per Capita (World Bank)</a:t>
            </a:r>
          </a:p>
          <a:p>
            <a:pPr marL="914400" lvl="1" indent="-317500" rtl="0">
              <a:lnSpc>
                <a:spcPct val="14000"/>
              </a:lnSpc>
              <a:spcBef>
                <a:spcPts val="0"/>
              </a:spcBef>
            </a:pPr>
            <a:r>
              <a:rPr lang="en" dirty="0"/>
              <a:t>Imports and Exports by Country (World Bank)</a:t>
            </a:r>
          </a:p>
          <a:p>
            <a:pPr marL="914400" lvl="1" indent="-317500" rtl="0">
              <a:lnSpc>
                <a:spcPct val="14000"/>
              </a:lnSpc>
              <a:spcBef>
                <a:spcPts val="0"/>
              </a:spcBef>
            </a:pPr>
            <a:r>
              <a:rPr lang="en" dirty="0"/>
              <a:t>Asylum Seekers</a:t>
            </a:r>
          </a:p>
          <a:p>
            <a:pPr marL="914400" lvl="1" indent="-317500" rtl="0">
              <a:lnSpc>
                <a:spcPct val="14000"/>
              </a:lnSpc>
              <a:spcBef>
                <a:spcPts val="0"/>
              </a:spcBef>
            </a:pPr>
            <a:r>
              <a:rPr lang="en" dirty="0"/>
              <a:t>Happiness Index</a:t>
            </a:r>
          </a:p>
          <a:p>
            <a:pPr lvl="0">
              <a:spcBef>
                <a:spcPts val="0"/>
              </a:spcBef>
              <a:buNone/>
            </a:pPr>
            <a:r>
              <a:rPr lang="en" dirty="0"/>
              <a:t> </a:t>
            </a:r>
          </a:p>
          <a:p>
            <a:pPr lvl="0">
              <a:spcBef>
                <a:spcPts val="0"/>
              </a:spcBef>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Average Refugee Population </a:t>
            </a:r>
            <a:r>
              <a:rPr lang="en" sz="1800"/>
              <a:t>(1990-2016)</a:t>
            </a:r>
          </a:p>
        </p:txBody>
      </p:sp>
      <p:sp>
        <p:nvSpPr>
          <p:cNvPr id="83" name="Shape 83"/>
          <p:cNvSpPr txBox="1"/>
          <p:nvPr/>
        </p:nvSpPr>
        <p:spPr>
          <a:xfrm>
            <a:off x="35762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Year </a:t>
            </a:r>
          </a:p>
        </p:txBody>
      </p:sp>
      <p:sp>
        <p:nvSpPr>
          <p:cNvPr id="84" name="Shape 84"/>
          <p:cNvSpPr txBox="1"/>
          <p:nvPr/>
        </p:nvSpPr>
        <p:spPr>
          <a:xfrm>
            <a:off x="505357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Country </a:t>
            </a:r>
          </a:p>
        </p:txBody>
      </p:sp>
      <p:pic>
        <p:nvPicPr>
          <p:cNvPr id="85" name="Shape 85" descr="ref_avg_year.png"/>
          <p:cNvPicPr preferRelativeResize="0"/>
          <p:nvPr/>
        </p:nvPicPr>
        <p:blipFill rotWithShape="1">
          <a:blip r:embed="rId3">
            <a:alphaModFix/>
          </a:blip>
          <a:srcRect r="17546" b="62466"/>
          <a:stretch/>
        </p:blipFill>
        <p:spPr>
          <a:xfrm>
            <a:off x="255013" y="1493875"/>
            <a:ext cx="3610825" cy="3146469"/>
          </a:xfrm>
          <a:prstGeom prst="rect">
            <a:avLst/>
          </a:prstGeom>
          <a:noFill/>
          <a:ln>
            <a:noFill/>
          </a:ln>
        </p:spPr>
      </p:pic>
      <p:pic>
        <p:nvPicPr>
          <p:cNvPr id="86" name="Shape 86" descr="ref_avg_country.png"/>
          <p:cNvPicPr preferRelativeResize="0"/>
          <p:nvPr/>
        </p:nvPicPr>
        <p:blipFill rotWithShape="1">
          <a:blip r:embed="rId4">
            <a:alphaModFix/>
          </a:blip>
          <a:srcRect l="10478" t="6367" r="18144" b="47222"/>
          <a:stretch/>
        </p:blipFill>
        <p:spPr>
          <a:xfrm>
            <a:off x="5053577" y="1493875"/>
            <a:ext cx="3148525" cy="3463224"/>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rtl="0">
              <a:spcBef>
                <a:spcPts val="0"/>
              </a:spcBef>
              <a:buNone/>
            </a:pPr>
            <a:r>
              <a:rPr lang="en"/>
              <a:t>Average Asylum Seekers Population </a:t>
            </a:r>
            <a:r>
              <a:rPr lang="en" sz="1800"/>
              <a:t>(1990-2016)</a:t>
            </a:r>
          </a:p>
        </p:txBody>
      </p:sp>
      <p:sp>
        <p:nvSpPr>
          <p:cNvPr id="92" name="Shape 92"/>
          <p:cNvSpPr txBox="1"/>
          <p:nvPr/>
        </p:nvSpPr>
        <p:spPr>
          <a:xfrm>
            <a:off x="35762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Year </a:t>
            </a:r>
          </a:p>
        </p:txBody>
      </p:sp>
      <p:sp>
        <p:nvSpPr>
          <p:cNvPr id="93" name="Shape 93"/>
          <p:cNvSpPr txBox="1"/>
          <p:nvPr/>
        </p:nvSpPr>
        <p:spPr>
          <a:xfrm>
            <a:off x="5053575" y="1089450"/>
            <a:ext cx="3405600" cy="404400"/>
          </a:xfrm>
          <a:prstGeom prst="rect">
            <a:avLst/>
          </a:prstGeom>
          <a:noFill/>
          <a:ln>
            <a:noFill/>
          </a:ln>
        </p:spPr>
        <p:txBody>
          <a:bodyPr wrap="square" lIns="91425" tIns="91425" rIns="91425" bIns="91425" anchor="t" anchorCtr="0">
            <a:noAutofit/>
          </a:bodyPr>
          <a:lstStyle/>
          <a:p>
            <a:pPr lvl="0" rtl="0">
              <a:spcBef>
                <a:spcPts val="0"/>
              </a:spcBef>
              <a:buNone/>
            </a:pPr>
            <a:r>
              <a:rPr lang="en" sz="1800"/>
              <a:t>Top 10 By Country </a:t>
            </a:r>
          </a:p>
        </p:txBody>
      </p:sp>
      <p:pic>
        <p:nvPicPr>
          <p:cNvPr id="94" name="Shape 94" descr="asy_avg_year.png"/>
          <p:cNvPicPr preferRelativeResize="0"/>
          <p:nvPr/>
        </p:nvPicPr>
        <p:blipFill rotWithShape="1">
          <a:blip r:embed="rId3">
            <a:alphaModFix/>
          </a:blip>
          <a:srcRect r="28734" b="63681"/>
          <a:stretch/>
        </p:blipFill>
        <p:spPr>
          <a:xfrm>
            <a:off x="255000" y="1493850"/>
            <a:ext cx="3610825" cy="3226746"/>
          </a:xfrm>
          <a:prstGeom prst="rect">
            <a:avLst/>
          </a:prstGeom>
          <a:noFill/>
          <a:ln>
            <a:noFill/>
          </a:ln>
        </p:spPr>
      </p:pic>
      <p:pic>
        <p:nvPicPr>
          <p:cNvPr id="95" name="Shape 95" descr="asy_avg_country.png"/>
          <p:cNvPicPr preferRelativeResize="0"/>
          <p:nvPr/>
        </p:nvPicPr>
        <p:blipFill rotWithShape="1">
          <a:blip r:embed="rId4">
            <a:alphaModFix/>
          </a:blip>
          <a:srcRect l="9774" t="6658" r="22397" b="46909"/>
          <a:stretch/>
        </p:blipFill>
        <p:spPr>
          <a:xfrm>
            <a:off x="5053575" y="1514875"/>
            <a:ext cx="2889673" cy="3366651"/>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19"/>
        <p:cNvGrpSpPr/>
        <p:nvPr/>
      </p:nvGrpSpPr>
      <p:grpSpPr>
        <a:xfrm>
          <a:off x="0" y="0"/>
          <a:ext cx="0" cy="0"/>
          <a:chOff x="0" y="0"/>
          <a:chExt cx="0" cy="0"/>
        </a:xfrm>
      </p:grpSpPr>
      <p:pic>
        <p:nvPicPr>
          <p:cNvPr id="2" name="Refugees_Origin_Slider.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8442"/>
            <a:ext cx="9144000" cy="483711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2" name="Refugees_Asylum_Slider.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9863"/>
            <a:ext cx="9144000" cy="480218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5"/>
        <p:cNvGrpSpPr/>
        <p:nvPr/>
      </p:nvGrpSpPr>
      <p:grpSpPr>
        <a:xfrm>
          <a:off x="0" y="0"/>
          <a:ext cx="0" cy="0"/>
          <a:chOff x="0" y="0"/>
          <a:chExt cx="0" cy="0"/>
        </a:xfrm>
      </p:grpSpPr>
      <p:pic>
        <p:nvPicPr>
          <p:cNvPr id="136" name="Shape 136"/>
          <p:cNvPicPr preferRelativeResize="0"/>
          <p:nvPr/>
        </p:nvPicPr>
        <p:blipFill>
          <a:blip r:embed="rId4">
            <a:alphaModFix/>
          </a:blip>
          <a:stretch>
            <a:fillRect/>
          </a:stretch>
        </p:blipFill>
        <p:spPr>
          <a:xfrm>
            <a:off x="808563" y="152400"/>
            <a:ext cx="7526867"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Shape 141"/>
          <p:cNvPicPr preferRelativeResize="0"/>
          <p:nvPr/>
        </p:nvPicPr>
        <p:blipFill>
          <a:blip r:embed="rId3">
            <a:alphaModFix/>
          </a:blip>
          <a:stretch>
            <a:fillRect/>
          </a:stretch>
        </p:blipFill>
        <p:spPr>
          <a:xfrm>
            <a:off x="808563" y="152400"/>
            <a:ext cx="7526867"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445025"/>
            <a:ext cx="8520600" cy="623400"/>
          </a:xfrm>
          <a:prstGeom prst="rect">
            <a:avLst/>
          </a:prstGeom>
        </p:spPr>
        <p:txBody>
          <a:bodyPr wrap="square" lIns="91425" tIns="91425" rIns="91425" bIns="91425" anchor="t" anchorCtr="0">
            <a:noAutofit/>
          </a:bodyPr>
          <a:lstStyle/>
          <a:p>
            <a:pPr lvl="0">
              <a:spcBef>
                <a:spcPts val="0"/>
              </a:spcBef>
              <a:buNone/>
            </a:pPr>
            <a:r>
              <a:rPr lang="en"/>
              <a:t>Imports and Exports</a:t>
            </a:r>
          </a:p>
        </p:txBody>
      </p:sp>
      <p:sp>
        <p:nvSpPr>
          <p:cNvPr id="147" name="Shape 147"/>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pPr>
            <a:r>
              <a:rPr lang="en"/>
              <a:t>Allow users to choose one, two or three years of imports and/or export data to view </a:t>
            </a:r>
          </a:p>
          <a:p>
            <a:pPr marL="914400" lvl="1" indent="-317500" rtl="0">
              <a:spcBef>
                <a:spcPts val="0"/>
              </a:spcBef>
            </a:pPr>
            <a:r>
              <a:rPr lang="en"/>
              <a:t>Displayed by bar charts</a:t>
            </a:r>
          </a:p>
          <a:p>
            <a:pPr marL="914400" lvl="1" indent="-317500" rtl="0">
              <a:spcBef>
                <a:spcPts val="0"/>
              </a:spcBef>
            </a:pPr>
            <a:r>
              <a:rPr lang="en"/>
              <a:t>Easy to compare this way</a:t>
            </a:r>
          </a:p>
          <a:p>
            <a:pPr marL="457200" lvl="0" indent="-342900">
              <a:spcBef>
                <a:spcPts val="0"/>
              </a:spcBef>
            </a:pPr>
            <a:r>
              <a:rPr lang="en"/>
              <a:t>Can be correlated with GDP in the future</a:t>
            </a:r>
          </a:p>
        </p:txBody>
      </p:sp>
      <p:pic>
        <p:nvPicPr>
          <p:cNvPr id="148" name="Shape 148" descr="Screenshot from 2017-10-30 09-22-42.png"/>
          <p:cNvPicPr preferRelativeResize="0"/>
          <p:nvPr/>
        </p:nvPicPr>
        <p:blipFill rotWithShape="1">
          <a:blip r:embed="rId3">
            <a:alphaModFix/>
          </a:blip>
          <a:srcRect l="23245" t="41467" r="22808" b="24848"/>
          <a:stretch/>
        </p:blipFill>
        <p:spPr>
          <a:xfrm>
            <a:off x="1052763" y="2506550"/>
            <a:ext cx="7038475" cy="2174474"/>
          </a:xfrm>
          <a:prstGeom prst="rect">
            <a:avLst/>
          </a:prstGeom>
          <a:noFill/>
          <a:ln>
            <a:noFill/>
          </a:ln>
        </p:spPr>
      </p:pic>
      <p:sp>
        <p:nvSpPr>
          <p:cNvPr id="149" name="Shape 149"/>
          <p:cNvSpPr txBox="1"/>
          <p:nvPr/>
        </p:nvSpPr>
        <p:spPr>
          <a:xfrm>
            <a:off x="6426875" y="4842700"/>
            <a:ext cx="3398100" cy="240600"/>
          </a:xfrm>
          <a:prstGeom prst="rect">
            <a:avLst/>
          </a:prstGeom>
          <a:noFill/>
          <a:ln>
            <a:noFill/>
          </a:ln>
        </p:spPr>
        <p:txBody>
          <a:bodyPr wrap="square" lIns="91425" tIns="91425" rIns="91425" bIns="91425" anchor="t" anchorCtr="0">
            <a:noAutofit/>
          </a:bodyPr>
          <a:lstStyle/>
          <a:p>
            <a:pPr lvl="0">
              <a:spcBef>
                <a:spcPts val="0"/>
              </a:spcBef>
              <a:buNone/>
            </a:pPr>
            <a:r>
              <a:rPr lang="en"/>
              <a:t>Data set ranges from 1962-2016</a:t>
            </a:r>
          </a:p>
        </p:txBody>
      </p:sp>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673</Words>
  <Application>Microsoft Macintosh PowerPoint</Application>
  <PresentationFormat>On-screen Show (16:9)</PresentationFormat>
  <Paragraphs>55</Paragraphs>
  <Slides>15</Slides>
  <Notes>15</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Raleway</vt:lpstr>
      <vt:lpstr>Source Sans Pro</vt:lpstr>
      <vt:lpstr>Arial</vt:lpstr>
      <vt:lpstr>Plum</vt:lpstr>
      <vt:lpstr>World Refugee Forecast </vt:lpstr>
      <vt:lpstr>Progress and Strategy Summary </vt:lpstr>
      <vt:lpstr>Average Refugee Population (1990-2016)</vt:lpstr>
      <vt:lpstr>Average Asylum Seekers Population (1990-2016)</vt:lpstr>
      <vt:lpstr>PowerPoint Presentation</vt:lpstr>
      <vt:lpstr>PowerPoint Presentation</vt:lpstr>
      <vt:lpstr>PowerPoint Presentation</vt:lpstr>
      <vt:lpstr>PowerPoint Presentation</vt:lpstr>
      <vt:lpstr>Imports and Exports</vt:lpstr>
      <vt:lpstr>PowerPoint Presentation</vt:lpstr>
      <vt:lpstr>PowerPoint Presentation</vt:lpstr>
      <vt:lpstr>PowerPoint Presentation</vt:lpstr>
      <vt:lpstr>Happiness Index</vt:lpstr>
      <vt:lpstr>Happiness Index Highest and Lowest Countries for 2015</vt:lpstr>
      <vt:lpstr>Priorities(and what we can realistically finish)</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Refugee Forecast </dc:title>
  <cp:lastModifiedBy>Nathaniel Arnold</cp:lastModifiedBy>
  <cp:revision>3</cp:revision>
  <dcterms:modified xsi:type="dcterms:W3CDTF">2017-11-01T15:47:13Z</dcterms:modified>
</cp:coreProperties>
</file>